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68" d="100"/>
          <a:sy n="68" d="100"/>
        </p:scale>
        <p:origin x="3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2058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532E37C-F94D-416D-ADB4-63510253C632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2058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BD9747-29A4-4E64-9F50-C736F92449A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791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C1CF470-5199-4A85-A5AE-3DB21ED6D3DA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20787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905C4B2-1281-437D-BFF5-5D66B03B66A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2078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78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2099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C483887-342E-40A4-B0DB-5D73EBAC9211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2099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9C4CE92-A182-4578-8651-D1BB8F9AD91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760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259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 smtClean="0"/>
              <a:t>Wages – W-2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 smtClean="0"/>
              <a:t>Pre-retirement disability funded by employer – considered earned &amp; goes on wages line 7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 smtClean="0"/>
              <a:t>Interest-1099-INT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 smtClean="0"/>
              <a:t>Dividends-1099-Div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 smtClean="0"/>
              <a:t>Capital Gains-1099-B, or 1099-DIV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 smtClean="0"/>
              <a:t>Pension, Annuities, IRAs–1099-R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 smtClean="0"/>
              <a:t>Unemployment-1099-G</a:t>
            </a:r>
          </a:p>
          <a:p>
            <a:pPr>
              <a:buFont typeface="Arial" pitchFamily="34" charset="0"/>
              <a:buNone/>
              <a:defRPr/>
            </a:pPr>
            <a:endParaRPr lang="en-US" dirty="0" smtClean="0"/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119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AEF11D8-963A-40D9-839D-286BB5657AB4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2119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02BDAA-C4FA-46AC-8F52-9E553B7B444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441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Qualified scholarships, fellowships are non taxable for the tuition piece only</a:t>
            </a:r>
          </a:p>
        </p:txBody>
      </p:sp>
      <p:sp>
        <p:nvSpPr>
          <p:cNvPr id="2140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BC80F7F-94BE-41C4-AEA9-755697EBA1A3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2140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610B30-531B-4C2F-8E57-9674D12F04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940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smtClean="0">
                <a:cs typeface="Arial" panose="020B0604020202020204" pitchFamily="34" charset="0"/>
              </a:rPr>
              <a:t> In general, NJ income mirrors Federal taxable income.  However, there are instances where Federal may be taxable while tax-exempt in NJ or vice versa</a:t>
            </a:r>
          </a:p>
        </p:txBody>
      </p:sp>
      <p:sp>
        <p:nvSpPr>
          <p:cNvPr id="2160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FCF5FF2-2AD7-449E-8F42-6093AED88BA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2160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1CF811-A13A-439B-8263-B12B34F012C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74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2181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8BB9AB5-118C-4DC9-ADE8-E60AA1BABBAB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2181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A4557D7-6840-4CC1-B90C-EF4CAF38CC5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583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Person can stay on Social Security Disability until their full retirement age.  Then converts to retirement benefits.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Disability benefits usually higher than reduced retirement benefits that can start at 62, so should stay on disability until full retirement age</a:t>
            </a:r>
          </a:p>
        </p:txBody>
      </p:sp>
      <p:sp>
        <p:nvSpPr>
          <p:cNvPr id="2201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E4AC46B-AF1E-42B8-B14C-130ED73C511E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4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Income Overview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buFont typeface="Wingdings" panose="05000000000000000000" pitchFamily="2" charset="2"/>
              <a:buNone/>
            </a:pPr>
            <a:r>
              <a:rPr lang="en-US" altLang="en-US" dirty="0" smtClean="0"/>
              <a:t>Pub 4012, Tab D</a:t>
            </a:r>
          </a:p>
          <a:p>
            <a:pPr marL="457200" lvl="1" indent="0" algn="ctr">
              <a:buFont typeface="Wingdings" panose="05000000000000000000" pitchFamily="2" charset="2"/>
              <a:buNone/>
            </a:pPr>
            <a:r>
              <a:rPr lang="en-US" altLang="en-US" dirty="0" smtClean="0"/>
              <a:t>Pub 17, </a:t>
            </a:r>
            <a:r>
              <a:rPr lang="en-US" altLang="en-US" smtClean="0"/>
              <a:t>Part Two</a:t>
            </a:r>
            <a:endParaRPr lang="en-US" altLang="en-US" dirty="0" smtClean="0"/>
          </a:p>
          <a:p>
            <a:pPr marL="457200" lvl="1" indent="0" algn="ctr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72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Income Overview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3500" dirty="0" smtClean="0"/>
              <a:t>Distinguish between earned &amp; unearned income</a:t>
            </a:r>
          </a:p>
          <a:p>
            <a:r>
              <a:rPr lang="en-US" altLang="en-US" sz="3500" dirty="0" smtClean="0"/>
              <a:t>Distinguish between taxable &amp; nontaxable income</a:t>
            </a:r>
          </a:p>
          <a:p>
            <a:r>
              <a:rPr lang="en-US" altLang="en-US" sz="3500" dirty="0" smtClean="0"/>
              <a:t>Know where to report different types of income</a:t>
            </a:r>
          </a:p>
          <a:p>
            <a:r>
              <a:rPr lang="en-US" altLang="en-US" sz="3500" dirty="0" smtClean="0"/>
              <a:t>Complete necessary forms</a:t>
            </a:r>
          </a:p>
          <a:p>
            <a:r>
              <a:rPr lang="en-US" altLang="en-US" sz="3500" dirty="0" smtClean="0"/>
              <a:t>Losses may be allowable on Federal but not on State</a:t>
            </a:r>
          </a:p>
          <a:p>
            <a:pPr lvl="1"/>
            <a:endParaRPr lang="en-US" altLang="en-US" sz="2400" dirty="0" smtClean="0"/>
          </a:p>
          <a:p>
            <a:pPr lvl="1"/>
            <a:endParaRPr lang="en-US" altLang="en-US" sz="2400" dirty="0" smtClean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5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Income Categories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Earned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Wages, salary, tips, etc.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Self-employment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See 4012 Tab I for total list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Unearned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Investment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Retirement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Certain disability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Miscellaneous income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43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Federal Taxable Income</a:t>
            </a:r>
            <a:endParaRPr lang="en-US" altLang="en-US" sz="2400" dirty="0" smtClean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Wages, bonuses, tips, certain scholarships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Employer-funded pre-retirement disability payments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Interest, dividends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Business, hobby income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Capital gains (stocks, property)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Pensions, annuities, IRAs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Rents, royalties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Alimony received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Unemployment compensation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Social Security benefits (part maybe)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Gambling winnings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State income &amp; property tax refunds (maybe)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D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70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Federal Non-Taxable Income</a:t>
            </a:r>
            <a:endParaRPr lang="en-US" altLang="en-US" sz="2400" dirty="0" smtClean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Child support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Federal income tax refund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Gifts, bequests, inheritances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Interest on State/Local Government bonds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Interest on Series EE bonds if used for education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Veteran’s disability, interest on VA dividend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Worker’s compensation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Qualified scholarships, fellowships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Supplemental Security Income (SSI)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 smtClean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D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07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 smtClean="0"/>
              <a:t>Federal vs. NJ:</a:t>
            </a:r>
            <a:br>
              <a:rPr lang="en-US" altLang="en-US" sz="4000" dirty="0" smtClean="0"/>
            </a:br>
            <a:r>
              <a:rPr lang="en-US" altLang="en-US" sz="4000" dirty="0" smtClean="0"/>
              <a:t>Taxable vs. Non-Taxable Income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609601" y="1493530"/>
          <a:ext cx="8077200" cy="4465298"/>
        </p:xfrm>
        <a:graphic>
          <a:graphicData uri="http://schemas.openxmlformats.org/drawingml/2006/table">
            <a:tbl>
              <a:tblPr/>
              <a:tblGrid>
                <a:gridCol w="4535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TAXABLE INCOME</a:t>
                      </a:r>
                    </a:p>
                  </a:txBody>
                  <a:tcPr marL="89682" marR="8968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FEDERAL</a:t>
                      </a:r>
                    </a:p>
                  </a:txBody>
                  <a:tcPr marL="89682" marR="8968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NJ</a:t>
                      </a:r>
                    </a:p>
                  </a:txBody>
                  <a:tcPr marL="89682" marR="8968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0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Interest &amp; Capital Gain on Federal obligations 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Maybe     See NJ GIT-5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Interest on NJ obligations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Capital Gain on NJ Obligation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Interest on State obligations from States other than NJ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2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Capital Gain on State obligations from States other than NJ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Pension &amp; IRA Distributions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NJ taxable amount may be different than Federal amount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41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 smtClean="0"/>
              <a:t>Federal vs. NJ:</a:t>
            </a:r>
            <a:br>
              <a:rPr lang="en-US" altLang="en-US" sz="4000" dirty="0" smtClean="0"/>
            </a:br>
            <a:r>
              <a:rPr lang="en-US" altLang="en-US" sz="4000" dirty="0" smtClean="0"/>
              <a:t>Taxable vs. Non-Taxable Income</a:t>
            </a:r>
            <a:endParaRPr lang="en-US" altLang="en-US" sz="3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0" y="1447800"/>
          <a:ext cx="8229600" cy="5243404"/>
        </p:xfrm>
        <a:graphic>
          <a:graphicData uri="http://schemas.openxmlformats.org/drawingml/2006/table">
            <a:tbl>
              <a:tblPr/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5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Income Source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Federal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State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5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Military Pensions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6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Tier 2 RR Benefits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(maybe)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Social Security Benefits/Tier I RR Benefits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(maybe)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State Income Tax Refund &amp; Property Tax Rebates 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(maybe)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Federal Tax Refund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03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NJ Lottery Winnings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(offset by loss)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 – &lt;/= $10K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– &gt; $10K (offset by loss)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Qualifying Scholarships/Grants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(maybe)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91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Different Types of Disability Income</a:t>
            </a:r>
            <a:endParaRPr lang="en-US" altLang="en-US" dirty="0" smtClean="0"/>
          </a:p>
        </p:txBody>
      </p:sp>
      <p:sp>
        <p:nvSpPr>
          <p:cNvPr id="219139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Social Security Disability</a:t>
            </a:r>
          </a:p>
          <a:p>
            <a:pPr lvl="1"/>
            <a:r>
              <a:rPr lang="en-US" altLang="en-US" dirty="0" smtClean="0"/>
              <a:t>TP is under full retirement age &amp; has a SSA-1099</a:t>
            </a:r>
          </a:p>
          <a:p>
            <a:r>
              <a:rPr lang="en-US" altLang="en-US" dirty="0" smtClean="0"/>
              <a:t>Disability presented on 1099-R retirement form (with Box </a:t>
            </a:r>
            <a:r>
              <a:rPr lang="en-US" altLang="en-US" smtClean="0"/>
              <a:t>7 Code </a:t>
            </a:r>
            <a:r>
              <a:rPr lang="en-US" altLang="en-US" dirty="0" smtClean="0"/>
              <a:t>3)</a:t>
            </a:r>
          </a:p>
          <a:p>
            <a:pPr lvl="1"/>
            <a:r>
              <a:rPr lang="en-US" altLang="en-US" dirty="0" smtClean="0"/>
              <a:t>Pre-retirement disability</a:t>
            </a:r>
          </a:p>
          <a:p>
            <a:pPr lvl="1"/>
            <a:r>
              <a:rPr lang="en-US" altLang="en-US" dirty="0" smtClean="0"/>
              <a:t>Retirement disability</a:t>
            </a:r>
          </a:p>
          <a:p>
            <a:r>
              <a:rPr lang="en-US" altLang="en-US" dirty="0" smtClean="0"/>
              <a:t>Supplemental Security Income (SSI)</a:t>
            </a:r>
          </a:p>
          <a:p>
            <a:pPr lvl="1"/>
            <a:r>
              <a:rPr lang="en-US" altLang="en-US" dirty="0" smtClean="0"/>
              <a:t>No tax document, not tax event</a:t>
            </a:r>
          </a:p>
          <a:p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61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574</Words>
  <Application>Microsoft Office PowerPoint</Application>
  <PresentationFormat>On-screen Show (4:3)</PresentationFormat>
  <Paragraphs>152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ＭＳ Ｐゴシック</vt:lpstr>
      <vt:lpstr>Verdana</vt:lpstr>
      <vt:lpstr>Wingdings</vt:lpstr>
      <vt:lpstr>NJ Template 06</vt:lpstr>
      <vt:lpstr>Income Overview</vt:lpstr>
      <vt:lpstr>Income Overview</vt:lpstr>
      <vt:lpstr>Income Categories</vt:lpstr>
      <vt:lpstr>Federal Taxable Income</vt:lpstr>
      <vt:lpstr>Federal Non-Taxable Income</vt:lpstr>
      <vt:lpstr>Federal vs. NJ: Taxable vs. Non-Taxable Income</vt:lpstr>
      <vt:lpstr>Federal vs. NJ: Taxable vs. Non-Taxable Income</vt:lpstr>
      <vt:lpstr>Different Types of Disability Income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2015-11-05T18:25:29Z</dcterms:modified>
</cp:coreProperties>
</file>